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14.xml.rels" ContentType="application/vnd.openxmlformats-package.relationships+xml"/>
  <Override PartName="/ppt/notesSlides/notesSlide14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2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1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26.xml.rels" ContentType="application/vnd.openxmlformats-package.relationships+xml"/>
  <Override PartName="/ppt/slides/_rels/slide11.xml.rels" ContentType="application/vnd.openxmlformats-package.relationships+xml"/>
  <Override PartName="/ppt/slides/_rels/slide27.xml.rels" ContentType="application/vnd.openxmlformats-package.relationships+xml"/>
  <Override PartName="/ppt/slides/_rels/slide9.xml.rels" ContentType="application/vnd.openxmlformats-package.relationships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5840" y="0"/>
            <a:ext cx="297180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move the slide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Click to edit the notes format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5840" y="8686800"/>
            <a:ext cx="2971800" cy="457200"/>
          </a:xfrm>
          <a:prstGeom prst="rect">
            <a:avLst/>
          </a:prstGeom>
        </p:spPr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0BE31D4C-041E-4A53-93E5-F77D486CFDB4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3886200" y="8686800"/>
            <a:ext cx="297180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A198BC6-8501-4385-AA17-AC497FE70A48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31380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41440" y="198108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85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31380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941440" y="4130640"/>
            <a:ext cx="250236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609120"/>
            <a:ext cx="7772400" cy="5299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>
              <a:spcBef>
                <a:spcPts val="799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68480" y="413064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68480" y="1981080"/>
            <a:ext cx="37926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85800" y="4130640"/>
            <a:ext cx="7772400" cy="196272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609120"/>
            <a:ext cx="7772400" cy="1143000"/>
          </a:xfrm>
          <a:prstGeom prst="rect">
            <a:avLst/>
          </a:prstGeom>
        </p:spPr>
        <p:txBody>
          <a:bodyPr lIns="90000" rIns="90000" tIns="46800" bIns="46800"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Click to edit the title text format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85800" y="1981080"/>
            <a:ext cx="7772400" cy="4114800"/>
          </a:xfrm>
          <a:prstGeom prst="rect">
            <a:avLst/>
          </a:prstGeom>
        </p:spPr>
        <p:txBody>
          <a:bodyPr lIns="90000" rIns="90000" tIns="468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3" marL="16002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–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4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5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6" marL="2057400" indent="-228600">
              <a:spcBef>
                <a:spcPts val="499"/>
              </a:spcBef>
              <a:buClr>
                <a:srgbClr val="000000"/>
              </a:buClr>
              <a:buFont typeface="Times New Roman"/>
              <a:buChar char="»"/>
              <a:tabLst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68580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Tro's "Introductory Chemistry", Chapter 1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1905120" cy="45720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171F1DF-7576-4233-B66A-4C3FB1C150F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447920" y="0"/>
            <a:ext cx="6400800" cy="91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TextShape 2"/>
          <p:cNvSpPr txBox="1"/>
          <p:nvPr/>
        </p:nvSpPr>
        <p:spPr>
          <a:xfrm>
            <a:off x="1603440" y="247320"/>
            <a:ext cx="603864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Chapter 1</a:t>
            </a:r>
            <a:br/>
            <a:r>
              <a:rPr b="1" lang="en-US" sz="4400" spc="-1" strike="noStrike">
                <a:solidFill>
                  <a:srgbClr val="ff0000"/>
                </a:solidFill>
                <a:latin typeface="Times New Roman"/>
              </a:rPr>
              <a:t>The Chemical World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630720" y="6305400"/>
            <a:ext cx="7771680" cy="307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>
            <a:spAutoFit/>
          </a:bodyPr>
          <a:p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Map: Introductory Chemistry (Tro) https://chem.libretexts.org/@go/page/45050 (accessed Mar 25, 2022).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1" name="CustomShape 4"/>
          <p:cNvSpPr/>
          <p:nvPr/>
        </p:nvSpPr>
        <p:spPr>
          <a:xfrm>
            <a:off x="228600" y="2239920"/>
            <a:ext cx="3962520" cy="21049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" name="Picture 13" descr="01_00-01UN"/>
          <p:cNvPicPr/>
          <p:nvPr/>
        </p:nvPicPr>
        <p:blipFill>
          <a:blip r:embed="rId1"/>
          <a:stretch/>
        </p:blipFill>
        <p:spPr>
          <a:xfrm>
            <a:off x="3665160" y="2176200"/>
            <a:ext cx="5173920" cy="3343320"/>
          </a:xfrm>
          <a:prstGeom prst="rect">
            <a:avLst/>
          </a:prstGeom>
          <a:ln>
            <a:noFill/>
          </a:ln>
        </p:spPr>
      </p:pic>
      <p:sp>
        <p:nvSpPr>
          <p:cNvPr id="53" name="TextShape 5"/>
          <p:cNvSpPr txBox="1"/>
          <p:nvPr/>
        </p:nvSpPr>
        <p:spPr>
          <a:xfrm>
            <a:off x="548640" y="2391120"/>
            <a:ext cx="3335400" cy="2192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1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Michael Stogsdill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Mott Community College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Chem 118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Introductory Chemistry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>
              <a:lnSpc>
                <a:spcPct val="115000"/>
              </a:lnSpc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43B9DB6-F993-493F-963A-0884880ED3F1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What’s the Difference Between an Observation and a Law?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5" name="TextShape 3"/>
          <p:cNvSpPr txBox="1"/>
          <p:nvPr/>
        </p:nvSpPr>
        <p:spPr>
          <a:xfrm>
            <a:off x="685800" y="2285640"/>
            <a:ext cx="7772400" cy="38098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An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observation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tells you what happened in a single event.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law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summarizes </a:t>
            </a:r>
            <a:r>
              <a:rPr b="1" i="1" lang="en-US" sz="3200" spc="-1" strike="noStrike">
                <a:solidFill>
                  <a:srgbClr val="000000"/>
                </a:solidFill>
                <a:latin typeface="Times New Roman"/>
              </a:rPr>
              <a:t>all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the observations, effectively telling you what you will observe in future events.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35" dur="indefinite" restart="never" nodeType="tmRoot">
          <p:childTnLst>
            <p:seq>
              <p:cTn id="136" dur="indefinite" nodeType="mainSeq">
                <p:childTnLst>
                  <p:par>
                    <p:cTn id="137" nodeType="clickEffect" fill="hold">
                      <p:stCondLst>
                        <p:cond delay="indefinite"/>
                      </p:stCondLst>
                      <p:childTnLst>
                        <p:par>
                          <p:cTn id="13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1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nodeType="clickEffect" fill="hold">
                      <p:stCondLst>
                        <p:cond delay="indefinite"/>
                      </p:stCondLst>
                      <p:childTnLst>
                        <p:par>
                          <p:cTn id="14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6" dur="500"/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82C8D16-CC77-45D1-903D-649AEA05FD08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685800" y="321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Theories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8" name="TextShape 3"/>
          <p:cNvSpPr txBox="1"/>
          <p:nvPr/>
        </p:nvSpPr>
        <p:spPr>
          <a:xfrm>
            <a:off x="685800" y="1676520"/>
            <a:ext cx="7848720" cy="4419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General explanation for the characteristics and behavior of nature.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Models of nature.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Dalton’s Atomic Theory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 be used to predict future observations.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 they can be tested by experiments.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47" dur="indefinite" restart="never" nodeType="tmRoot">
          <p:childTnLst>
            <p:seq>
              <p:cTn id="148" dur="indefinite" nodeType="mainSeq">
                <p:childTnLst>
                  <p:par>
                    <p:cTn id="149" nodeType="clickEffect" fill="hold">
                      <p:stCondLst>
                        <p:cond delay="indefinite"/>
                      </p:stCondLst>
                      <p:childTnLst>
                        <p:par>
                          <p:cTn id="15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3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nodeType="clickEffect" fill="hold">
                      <p:stCondLst>
                        <p:cond delay="indefinite"/>
                      </p:stCondLst>
                      <p:childTnLst>
                        <p:par>
                          <p:cTn id="15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5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58" dur="500"/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1" dur="500"/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nodeType="clickEffect" fill="hold">
                      <p:stCondLst>
                        <p:cond delay="indefinite"/>
                      </p:stCondLst>
                      <p:childTnLst>
                        <p:par>
                          <p:cTn id="16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6" dur="500"/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69" dur="500"/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B1EE9B38-05AE-420F-98DF-9FBA1BDC6A4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What’s the Difference Between a Hypothesis and a Theory?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1" name="TextShape 3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hypothesis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an explanation of a single or small number of observations.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theory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is an explanation that extends beyond individual observations to an understanding of the underlying causes for the way nature is or behaves.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70" dur="indefinite" restart="never" nodeType="tmRoot">
          <p:childTnLst>
            <p:seq>
              <p:cTn id="171" dur="indefinite" nodeType="mainSeq">
                <p:childTnLst>
                  <p:par>
                    <p:cTn id="172" nodeType="clickEffect" fill="hold">
                      <p:stCondLst>
                        <p:cond delay="indefinite"/>
                      </p:stCondLst>
                      <p:childTnLst>
                        <p:par>
                          <p:cTn id="17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76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nodeType="clickEffect" fill="hold">
                      <p:stCondLst>
                        <p:cond delay="indefinite"/>
                      </p:stCondLst>
                      <p:childTnLst>
                        <p:par>
                          <p:cTn id="17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1" dur="500"/>
                                        <p:tgtEl>
                                          <p:spTgt spid="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94CB232A-3F80-417E-BF3F-866D357D59C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What’s the Difference Between a</a:t>
            </a:r>
            <a:br/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Law and a Theory?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4" name="TextShape 3"/>
          <p:cNvSpPr txBox="1"/>
          <p:nvPr/>
        </p:nvSpPr>
        <p:spPr>
          <a:xfrm>
            <a:off x="685800" y="2298600"/>
            <a:ext cx="7772400" cy="35812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Laws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answer the question “</a:t>
            </a:r>
            <a:r>
              <a:rPr b="1" i="1" lang="en-US" sz="3200" spc="-1" strike="noStrike">
                <a:solidFill>
                  <a:srgbClr val="000000"/>
                </a:solidFill>
                <a:latin typeface="Times New Roman"/>
              </a:rPr>
              <a:t>What”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will happen.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Theories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answer the question “</a:t>
            </a:r>
            <a:r>
              <a:rPr b="1" i="1" lang="en-US" sz="3200" spc="-1" strike="noStrike">
                <a:solidFill>
                  <a:srgbClr val="000000"/>
                </a:solidFill>
                <a:latin typeface="Times New Roman"/>
              </a:rPr>
              <a:t>Why”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 does something happen.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Theories allow to extend your predictions to a wider set of circumstances.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82" dur="indefinite" restart="never" nodeType="tmRoot">
          <p:childTnLst>
            <p:seq>
              <p:cTn id="183" dur="indefinite" nodeType="mainSeq">
                <p:childTnLst>
                  <p:par>
                    <p:cTn id="184" nodeType="clickEffect" fill="hold">
                      <p:stCondLst>
                        <p:cond delay="indefinite"/>
                      </p:stCondLst>
                      <p:childTnLst>
                        <p:par>
                          <p:cTn id="18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8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nodeType="clickEffect" fill="hold">
                      <p:stCondLst>
                        <p:cond delay="indefinite"/>
                      </p:stCondLst>
                      <p:childTnLst>
                        <p:par>
                          <p:cTn id="19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9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3" dur="500"/>
                                        <p:tgtEl>
                                          <p:spTgt spid="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6" dur="500"/>
                                        <p:tgtEl>
                                          <p:spTgt spid="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950970FE-B509-4800-8321-9F308A6045D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96" name="Picture 2" descr="01_02_1"/>
          <p:cNvPicPr/>
          <p:nvPr/>
        </p:nvPicPr>
        <p:blipFill>
          <a:blip r:embed="rId1"/>
          <a:stretch/>
        </p:blipFill>
        <p:spPr>
          <a:xfrm>
            <a:off x="533520" y="2030400"/>
            <a:ext cx="8076960" cy="2797200"/>
          </a:xfrm>
          <a:prstGeom prst="rect">
            <a:avLst/>
          </a:prstGeom>
          <a:ln>
            <a:noFill/>
          </a:ln>
        </p:spPr>
      </p:pic>
      <p:sp>
        <p:nvSpPr>
          <p:cNvPr id="97" name="TextShape 2"/>
          <p:cNvSpPr txBox="1"/>
          <p:nvPr/>
        </p:nvSpPr>
        <p:spPr>
          <a:xfrm>
            <a:off x="304920" y="380520"/>
            <a:ext cx="853416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Scientific Method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685800" y="4724280"/>
            <a:ext cx="2666880" cy="1219320"/>
          </a:xfrm>
          <a:prstGeom prst="wedgeRectCallout">
            <a:avLst>
              <a:gd name="adj1" fmla="val -38870"/>
              <a:gd name="adj2" fmla="val -152736"/>
            </a:avLst>
          </a:prstGeom>
          <a:solidFill>
            <a:srgbClr val="ffff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The careful noting and recording of natural phenomena.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9" name="CustomShape 4"/>
          <p:cNvSpPr/>
          <p:nvPr/>
        </p:nvSpPr>
        <p:spPr>
          <a:xfrm>
            <a:off x="762120" y="838080"/>
            <a:ext cx="1523880" cy="1219320"/>
          </a:xfrm>
          <a:prstGeom prst="wedgeRectCallout">
            <a:avLst>
              <a:gd name="adj1" fmla="val 69583"/>
              <a:gd name="adj2" fmla="val 161328"/>
            </a:avLst>
          </a:prstGeom>
          <a:solidFill>
            <a:srgbClr val="ffff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A test of a hypothesis or theory.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0" name="CustomShape 5"/>
          <p:cNvSpPr/>
          <p:nvPr/>
        </p:nvSpPr>
        <p:spPr>
          <a:xfrm>
            <a:off x="4800600" y="1219320"/>
            <a:ext cx="3657600" cy="1218960"/>
          </a:xfrm>
          <a:prstGeom prst="wedgeRectCallout">
            <a:avLst>
              <a:gd name="adj1" fmla="val -49824"/>
              <a:gd name="adj2" fmla="val 66148"/>
            </a:avLst>
          </a:prstGeom>
          <a:solidFill>
            <a:srgbClr val="ffff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A tentative explanation of a single or small number of natural phenomena.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1" name="CustomShape 6"/>
          <p:cNvSpPr/>
          <p:nvPr/>
        </p:nvSpPr>
        <p:spPr>
          <a:xfrm>
            <a:off x="5486400" y="4114800"/>
            <a:ext cx="3048120" cy="838080"/>
          </a:xfrm>
          <a:prstGeom prst="wedgeRectCallout">
            <a:avLst>
              <a:gd name="adj1" fmla="val 36458"/>
              <a:gd name="adj2" fmla="val -214013"/>
            </a:avLst>
          </a:prstGeom>
          <a:solidFill>
            <a:srgbClr val="ffff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A general explanation of natural phenomena.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CustomShape 7"/>
          <p:cNvSpPr/>
          <p:nvPr/>
        </p:nvSpPr>
        <p:spPr>
          <a:xfrm>
            <a:off x="4038480" y="5105520"/>
            <a:ext cx="2743200" cy="1143000"/>
          </a:xfrm>
          <a:prstGeom prst="wedgeRectCallout">
            <a:avLst>
              <a:gd name="adj1" fmla="val -21004"/>
              <a:gd name="adj2" fmla="val -114999"/>
            </a:avLst>
          </a:prstGeom>
          <a:solidFill>
            <a:srgbClr val="ffff66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ff0000"/>
                </a:solidFill>
                <a:latin typeface="Times New Roman"/>
              </a:rPr>
              <a:t>A generally observed natural phenomenon.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nodeType="clickEffect" fill="hold">
                      <p:stCondLst>
                        <p:cond delay="indefinite"/>
                      </p:stCondLst>
                      <p:childTnLst>
                        <p:par>
                          <p:cTn id="20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20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nodeType="clickEffect" fill="hold">
                      <p:stCondLst>
                        <p:cond delay="indefinite"/>
                      </p:stCondLst>
                      <p:childTnLst>
                        <p:par>
                          <p:cTn id="20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 additive="repl">
                                        <p:cTn id="20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nodeType="with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2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nodeType="clickEffect" fill="hold">
                      <p:stCondLst>
                        <p:cond delay="indefinite"/>
                      </p:stCondLst>
                      <p:childTnLst>
                        <p:par>
                          <p:cTn id="21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 additive="repl">
                                        <p:cTn id="2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nodeType="with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2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nodeType="clickEffect" fill="hold">
                      <p:stCondLst>
                        <p:cond delay="indefinite"/>
                      </p:stCondLst>
                      <p:childTnLst>
                        <p:par>
                          <p:cTn id="22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 additive="repl">
                                        <p:cTn id="2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2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nodeType="clickEffect" fill="hold">
                      <p:stCondLst>
                        <p:cond delay="indefinite"/>
                      </p:stCondLst>
                      <p:childTnLst>
                        <p:par>
                          <p:cTn id="22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 additive="repl">
                                        <p:cTn id="2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nodeType="with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23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nodeType="clickEffect" fill="hold">
                      <p:stCondLst>
                        <p:cond delay="indefinite"/>
                      </p:stCondLst>
                      <p:childTnLst>
                        <p:par>
                          <p:cTn id="23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xit" presetID="5" presetSubtype="10">
                                  <p:stCondLst>
                                    <p:cond delay="0"/>
                                  </p:stCondLst>
                                  <p:childTnLst>
                                    <p:animEffect filter="checkerboard(across)" transition="out">
                                      <p:cBhvr additive="repl">
                                        <p:cTn id="2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F6D6916E-40CC-4753-99F7-49033E2950B6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685800" y="46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Relationships Between Pieces of the Scientific Method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graphicFrame>
        <p:nvGraphicFramePr>
          <p:cNvPr id="105" name="Table 3"/>
          <p:cNvGraphicFramePr/>
          <p:nvPr/>
        </p:nvGraphicFramePr>
        <p:xfrm>
          <a:off x="228600" y="1981080"/>
          <a:ext cx="8610120" cy="4114440"/>
        </p:xfrm>
        <a:graphic>
          <a:graphicData uri="http://schemas.openxmlformats.org/drawingml/2006/table">
            <a:tbl>
              <a:tblPr/>
              <a:tblGrid>
                <a:gridCol w="3429000"/>
                <a:gridCol w="2709720"/>
                <a:gridCol w="2471760"/>
              </a:tblGrid>
              <a:tr h="1603440">
                <a:tc>
                  <a:tcPr marL="90000" marR="90000">
                    <a:lnR w="13680">
                      <a:solidFill>
                        <a:srgbClr val="000000"/>
                      </a:solidFill>
                    </a:lnR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Applies to single or </a:t>
                      </a:r>
                      <a:r>
                        <a:rPr b="1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small number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of events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Applies to </a:t>
                      </a:r>
                      <a:r>
                        <a:rPr b="1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all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events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55680"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Describes </a:t>
                      </a:r>
                      <a:r>
                        <a:rPr b="1" i="1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what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happens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1368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799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observation</a:t>
                      </a:r>
                      <a:endParaRPr b="0" lang="en-US" sz="32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799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law</a:t>
                      </a:r>
                      <a:endParaRPr b="0" lang="en-US" sz="32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576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255680"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697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Explains </a:t>
                      </a:r>
                      <a:r>
                        <a:rPr b="1" i="1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why</a:t>
                      </a:r>
                      <a:r>
                        <a:rPr b="0" lang="en-US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things happen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1368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799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hypothesis</a:t>
                      </a:r>
                      <a:endParaRPr b="0" lang="en-US" sz="32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576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 lIns="90000" rIns="90000" tIns="46800" bIns="46800" anchor="ctr" anchorCtr="1">
                      <a:noAutofit/>
                    </a:bodyPr>
                    <a:p>
                      <a:pPr algn="ctr">
                        <a:spcBef>
                          <a:spcPts val="799"/>
                        </a:spcBef>
                        <a:tabLst>
                          <a:tab algn="l" pos="0"/>
                          <a:tab algn="l" pos="914400"/>
                          <a:tab algn="l" pos="1828800"/>
                          <a:tab algn="l" pos="2743200"/>
                          <a:tab algn="l" pos="3657600"/>
                          <a:tab algn="l" pos="4572000"/>
                          <a:tab algn="l" pos="5486400"/>
                          <a:tab algn="l" pos="6400800"/>
                          <a:tab algn="l" pos="7315200"/>
                          <a:tab algn="l" pos="8229600"/>
                          <a:tab algn="l" pos="9144000"/>
                          <a:tab algn="l" pos="10058400"/>
                        </a:tabLst>
                      </a:pPr>
                      <a:r>
                        <a:rPr b="0" lang="en-US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theory</a:t>
                      </a:r>
                      <a:endParaRPr b="0" lang="en-US" sz="3200" spc="-1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0000" marR="90000">
                    <a:lnL w="5760">
                      <a:solidFill>
                        <a:srgbClr val="000000"/>
                      </a:solidFill>
                    </a:lnL>
                    <a:lnR w="13680">
                      <a:solidFill>
                        <a:srgbClr val="000000"/>
                      </a:solidFill>
                    </a:lnR>
                    <a:lnT w="5760">
                      <a:solidFill>
                        <a:srgbClr val="000000"/>
                      </a:solidFill>
                    </a:lnT>
                    <a:lnB w="1368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34ED7121-1FFB-445E-9C7B-692BC51068D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7" name="TextShape 2"/>
          <p:cNvSpPr txBox="1"/>
          <p:nvPr/>
        </p:nvSpPr>
        <p:spPr>
          <a:xfrm>
            <a:off x="685800" y="357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 Example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08" name="TextShape 3"/>
          <p:cNvSpPr txBox="1"/>
          <p:nvPr/>
        </p:nvSpPr>
        <p:spPr>
          <a:xfrm>
            <a:off x="228240" y="1676520"/>
            <a:ext cx="609588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You have probably noticed that soda pop fizzes when the bottle is opened.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Step 1: State the problem. Why does soda pop fizz?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Step 2: Gather information.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Examine soda pop’s properties.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Its color, taste, etc.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It bubbles and fizzes when opened.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Examine soda’s composition.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9" name="Picture 5" descr="01_00CO"/>
          <p:cNvPicPr/>
          <p:nvPr/>
        </p:nvPicPr>
        <p:blipFill>
          <a:blip r:embed="rId1"/>
          <a:stretch/>
        </p:blipFill>
        <p:spPr>
          <a:xfrm>
            <a:off x="6210360" y="1981080"/>
            <a:ext cx="2746440" cy="3657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8F569488-B5FB-416E-9452-8815BD193CF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685800" y="-36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2" name="TextShape 3"/>
          <p:cNvSpPr txBox="1"/>
          <p:nvPr/>
        </p:nvSpPr>
        <p:spPr>
          <a:xfrm>
            <a:off x="304920" y="1143000"/>
            <a:ext cx="853416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5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Step 3: Organize the information.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All the stuff around you is composed of chemicals.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three main chemical ingredients of soda pop are water, sugar, and carbon dioxide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Sugar = sweetness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Water = liquid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Carbon dioxide = gas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Step 4: Look for patterns.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ff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400" spc="-1" strike="noStrike">
                <a:solidFill>
                  <a:srgbClr val="ff0000"/>
                </a:solidFill>
                <a:latin typeface="Times New Roman"/>
              </a:rPr>
              <a:t>Structure determines properties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,</a:t>
            </a:r>
            <a:r>
              <a:rPr b="1" lang="en-US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 the fizzing of soda must have something to do with what’s in it!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We know that: 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If we blow air, a gas, into water, bubbles form.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Times New Roman"/>
              </a:rPr>
              <a:t>Bubbles are like soda fizz.</a:t>
            </a:r>
            <a:endParaRPr b="0" lang="en-US" sz="20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808BA03F-6815-49D4-B6FD-EB618A70DB9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An Example,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5" name="TextShape 3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598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Step 5: Propose a hypothesis.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Since the only gas in soda is carbon dioxide,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59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reason soda pop fizzes is because the carbon dioxide is coming out of the soda.”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Step 6: Test your hypothesis.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How would you test it?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8E803246-60B2-4562-BA8D-0C6CF25E1631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000" spc="-1" strike="noStrike">
                <a:solidFill>
                  <a:srgbClr val="9900ff"/>
                </a:solidFill>
                <a:latin typeface="Times New Roman"/>
              </a:rPr>
              <a:t>Another Example from History—Why Do Some Things Burn?</a:t>
            </a:r>
            <a:endParaRPr b="0" lang="en-US" sz="40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18" name="TextShape 3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609480" indent="-60948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Observations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Things would stop burning when placed in a closed container.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Many metals burn to form a white powder called </a:t>
            </a:r>
            <a:r>
              <a:rPr b="1" i="1" lang="en-US" sz="2800" spc="-1" strike="noStrike">
                <a:solidFill>
                  <a:srgbClr val="000000"/>
                </a:solidFill>
                <a:latin typeface="Times New Roman"/>
              </a:rPr>
              <a:t>calx.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990360" indent="-533160">
              <a:spcBef>
                <a:spcPts val="697"/>
              </a:spcBef>
              <a:buClr>
                <a:srgbClr val="000000"/>
              </a:buClr>
              <a:buFont typeface="StarSymbol"/>
              <a:buAutoNum type="arabicPeriod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Metals can be recovered from their calx by roasting it with charcoal.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41" dur="indefinite" restart="never" nodeType="tmRoot">
          <p:childTnLst>
            <p:seq>
              <p:cTn id="242" dur="indefinite" nodeType="mainSeq">
                <p:childTnLst>
                  <p:par>
                    <p:cTn id="243" nodeType="clickEffect" fill="hold">
                      <p:stCondLst>
                        <p:cond delay="indefinite"/>
                      </p:stCondLst>
                      <p:childTnLst>
                        <p:par>
                          <p:cTn id="24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7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0" dur="500"/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3" dur="500"/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56" dur="500"/>
                                        <p:tgtEl>
                                          <p:spTgt spid="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690F2C6F-5EC6-4989-B7B5-95A0E6ECA0D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5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What Is Chemistry?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6" name="TextShape 3"/>
          <p:cNvSpPr txBox="1"/>
          <p:nvPr/>
        </p:nvSpPr>
        <p:spPr>
          <a:xfrm>
            <a:off x="457200" y="2209320"/>
            <a:ext cx="8229600" cy="4038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What chemists try to do is discover the relationships between the particle structure of matter and the properties of matter we observe.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Chemistry is the science that seeks to understand what matter does by studying what atoms and molecules do.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nodeType="clickEffect" fill="hold">
                      <p:stCondLst>
                        <p:cond delay="indefinite"/>
                      </p:stCondLst>
                      <p:childTnLst>
                        <p:par>
                          <p:cTn id="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nodeType="clickEffect" fill="hold">
                      <p:stCondLst>
                        <p:cond delay="indefinite"/>
                      </p:stCondLst>
                      <p:childTnLst>
                        <p:par>
                          <p:cTn id="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" dur="500"/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FE3B1E3-8FD0-4C1D-B352-2CC64713F81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Why Do Some Things Burn?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 Phlogiston Theory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21" name="TextShape 3"/>
          <p:cNvSpPr txBox="1"/>
          <p:nvPr/>
        </p:nvSpPr>
        <p:spPr>
          <a:xfrm>
            <a:off x="380880" y="2285640"/>
            <a:ext cx="8382240" cy="2971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Explanation of combustion in early/mid-1700s.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Combustible substances contained a substance they called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phlogiston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a substance burned it released all or some of its phlogiston into the air 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57" dur="indefinite" restart="never" nodeType="tmRoot">
          <p:childTnLst>
            <p:seq>
              <p:cTn id="258" dur="indefinite" nodeType="mainSeq">
                <p:childTnLst>
                  <p:par>
                    <p:cTn id="259" nodeType="clickEffect" fill="hold">
                      <p:stCondLst>
                        <p:cond delay="indefinite"/>
                      </p:stCondLst>
                      <p:childTnLst>
                        <p:par>
                          <p:cTn id="26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3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nodeType="clickEffect" fill="hold">
                      <p:stCondLst>
                        <p:cond delay="indefinite"/>
                      </p:stCondLst>
                      <p:childTnLst>
                        <p:par>
                          <p:cTn id="26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6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8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nodeType="clickEffect" fill="hold">
                      <p:stCondLst>
                        <p:cond delay="indefinite"/>
                      </p:stCondLst>
                      <p:childTnLst>
                        <p:par>
                          <p:cTn id="27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7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73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9040BD9-C4B3-4339-827C-E02F41F8D53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How Does Phlogiston Theory Explain the Observations?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24" name="TextShape 3"/>
          <p:cNvSpPr txBox="1"/>
          <p:nvPr/>
        </p:nvSpPr>
        <p:spPr>
          <a:xfrm>
            <a:off x="685440" y="1981080"/>
            <a:ext cx="792468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4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a substance is burned in the open, all the phlogiston is released.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a substance is burned in a closed container, the phlogiston is released until it saturates the container, at which point the combustion stops.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metal’s calx is what is left after it releases all its phlogiston.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When roasted with charcoal the calx reacquires phlogiston from the charcoal.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Charcoal is rich in phlogiston, that’s why charcoal burns.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74" dur="indefinite" restart="never" nodeType="tmRoot">
          <p:childTnLst>
            <p:seq>
              <p:cTn id="275" dur="indefinite" nodeType="mainSeq">
                <p:childTnLst>
                  <p:par>
                    <p:cTn id="276" nodeType="clickEffect" fill="hold">
                      <p:stCondLst>
                        <p:cond delay="indefinite"/>
                      </p:stCondLst>
                      <p:childTnLst>
                        <p:par>
                          <p:cTn id="27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7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0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nodeType="clickEffect" fill="hold">
                      <p:stCondLst>
                        <p:cond delay="indefinite"/>
                      </p:stCondLst>
                      <p:childTnLst>
                        <p:par>
                          <p:cTn id="28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8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85" dur="5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nodeType="clickEffect" fill="hold">
                      <p:stCondLst>
                        <p:cond delay="indefinite"/>
                      </p:stCondLst>
                      <p:childTnLst>
                        <p:par>
                          <p:cTn id="28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8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0" dur="500"/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nodeType="clickEffect" fill="hold">
                      <p:stCondLst>
                        <p:cond delay="indefinite"/>
                      </p:stCondLst>
                      <p:childTnLst>
                        <p:par>
                          <p:cTn id="29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5" dur="500"/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98" dur="500"/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84214CF-61CF-4983-B43D-187FBC2BF3D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How Was Phlogiston Theory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Put to the Test?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27" name="TextShape 3"/>
          <p:cNvSpPr txBox="1"/>
          <p:nvPr/>
        </p:nvSpPr>
        <p:spPr>
          <a:xfrm>
            <a:off x="685800" y="198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Prediction of Phlogiston Theory—If  phlogiston is lost when metals burn, then the metals should lose weight when burned.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Morveau’s experiments showed that when a piece of metal burned, the resulting calx weighed more than the original metal.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Do Morveau’s observations validate or invalidate the Phlogiston Theory?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99" dur="indefinite" restart="never" nodeType="tmRoot">
          <p:childTnLst>
            <p:seq>
              <p:cTn id="300" dur="indefinite" nodeType="mainSeq">
                <p:childTnLst>
                  <p:par>
                    <p:cTn id="301" nodeType="clickEffect" fill="hold">
                      <p:stCondLst>
                        <p:cond delay="indefinite"/>
                      </p:stCondLst>
                      <p:childTnLst>
                        <p:par>
                          <p:cTn id="30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0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5" dur="5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nodeType="clickEffect" fill="hold">
                      <p:stCondLst>
                        <p:cond delay="indefinite"/>
                      </p:stCondLst>
                      <p:childTnLst>
                        <p:par>
                          <p:cTn id="30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0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0" dur="500"/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nodeType="clickEffect" fill="hold">
                      <p:stCondLst>
                        <p:cond delay="indefinite"/>
                      </p:stCondLst>
                      <p:childTnLst>
                        <p:par>
                          <p:cTn id="312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5" dur="500"/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1AB26E6E-636B-4E6A-AEC9-B35E62786CB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How Was Phlogiston Theory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Put to the Test?, Continued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0" name="TextShape 3"/>
          <p:cNvSpPr txBox="1"/>
          <p:nvPr/>
        </p:nvSpPr>
        <p:spPr>
          <a:xfrm>
            <a:off x="685800" y="1980720"/>
            <a:ext cx="7772400" cy="4038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Prediction of Phlogiston Theory—If a calx is heated, it should remove phlogiston from the air as the calx is converted to the metal.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Lavoisier roasted many calx with a large lens and observed that material he called “fixed air” was released into the air.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Do Lavoisier’s observations validate or invalidate the Phlogiston Theory?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16" dur="indefinite" restart="never" nodeType="tmRoot">
          <p:childTnLst>
            <p:seq>
              <p:cTn id="317" dur="indefinite" nodeType="mainSeq">
                <p:childTnLst>
                  <p:par>
                    <p:cTn id="318" nodeType="clickEffect" fill="hold">
                      <p:stCondLst>
                        <p:cond delay="indefinite"/>
                      </p:stCondLst>
                      <p:childTnLst>
                        <p:par>
                          <p:cTn id="31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2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2" dur="500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nodeType="clickEffect" fill="hold">
                      <p:stCondLst>
                        <p:cond delay="indefinite"/>
                      </p:stCondLst>
                      <p:childTnLst>
                        <p:par>
                          <p:cTn id="32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27" dur="500"/>
                                        <p:tgtEl>
                                          <p:spTgt spid="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nodeType="clickEffect" fill="hold">
                      <p:stCondLst>
                        <p:cond delay="indefinite"/>
                      </p:stCondLst>
                      <p:childTnLst>
                        <p:par>
                          <p:cTn id="32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3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2" dur="500"/>
                                        <p:tgtEl>
                                          <p:spTgt spid="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5E298D3-3071-4260-B31E-A4214E0A6EA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Great Burning Lens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pic>
        <p:nvPicPr>
          <p:cNvPr id="133" name="Picture 6" descr="01_04"/>
          <p:cNvPicPr/>
          <p:nvPr/>
        </p:nvPicPr>
        <p:blipFill>
          <a:blip r:embed="rId1"/>
          <a:stretch/>
        </p:blipFill>
        <p:spPr>
          <a:xfrm>
            <a:off x="2057400" y="1905120"/>
            <a:ext cx="5078520" cy="372420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12C9149-50B9-485C-BD4C-526280E1126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A Better Theory of Combustion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6" name="TextShape 3"/>
          <p:cNvSpPr txBox="1"/>
          <p:nvPr/>
        </p:nvSpPr>
        <p:spPr>
          <a:xfrm>
            <a:off x="685800" y="180108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Lavoisier proposed an alternative theory of combustion.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When materials burn, they remove and combine with fixed air from the air.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Does Lavoisier’s idea explain all the previous observations?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How could you test Lavoisier’s idea? 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33" dur="indefinite" restart="never" nodeType="tmRoot">
          <p:childTnLst>
            <p:seq>
              <p:cTn id="334" dur="indefinite" nodeType="mainSeq">
                <p:childTnLst>
                  <p:par>
                    <p:cTn id="335" nodeType="clickEffect" fill="hold">
                      <p:stCondLst>
                        <p:cond delay="indefinite"/>
                      </p:stCondLst>
                      <p:childTnLst>
                        <p:par>
                          <p:cTn id="33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3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39" dur="500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nodeType="clickEffect" fill="hold">
                      <p:stCondLst>
                        <p:cond delay="indefinite"/>
                      </p:stCondLst>
                      <p:childTnLst>
                        <p:par>
                          <p:cTn id="34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4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4" dur="500"/>
                                        <p:tgtEl>
                                          <p:spTgt spid="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nodeType="clickEffect" fill="hold">
                      <p:stCondLst>
                        <p:cond delay="indefinite"/>
                      </p:stCondLst>
                      <p:childTnLst>
                        <p:par>
                          <p:cTn id="34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4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9" dur="500"/>
                                        <p:tgtEl>
                                          <p:spTgt spid="1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nodeType="clickEffect" fill="hold">
                      <p:stCondLst>
                        <p:cond delay="indefinite"/>
                      </p:stCondLst>
                      <p:childTnLst>
                        <p:par>
                          <p:cTn id="35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5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54" dur="500"/>
                                        <p:tgtEl>
                                          <p:spTgt spid="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6923DEB9-3B38-4F7A-B1E9-92EA76B3CAE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0" y="321120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How to Succeed in Chemistry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39" name="TextShape 3"/>
          <p:cNvSpPr txBox="1"/>
          <p:nvPr/>
        </p:nvSpPr>
        <p:spPr>
          <a:xfrm>
            <a:off x="304560" y="1684440"/>
            <a:ext cx="4800600" cy="44197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Be curious and use your imagination.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Explore and investigate.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Quantify and calculate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Even small differences can be important!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Commitment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Work regularly and carefully.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40" name="Picture 7" descr="01_03-01UN"/>
          <p:cNvPicPr/>
          <p:nvPr/>
        </p:nvPicPr>
        <p:blipFill>
          <a:blip r:embed="rId1"/>
          <a:stretch/>
        </p:blipFill>
        <p:spPr>
          <a:xfrm>
            <a:off x="5410080" y="2133720"/>
            <a:ext cx="3441960" cy="35812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355" dur="indefinite" restart="never" nodeType="tmRoot">
          <p:childTnLst>
            <p:seq>
              <p:cTn id="356" dur="indefinite" nodeType="mainSeq">
                <p:childTnLst>
                  <p:par>
                    <p:cTn id="357" nodeType="clickEffect" fill="hold">
                      <p:stCondLst>
                        <p:cond delay="indefinite"/>
                      </p:stCondLst>
                      <p:childTnLst>
                        <p:par>
                          <p:cTn id="35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1" dur="5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4" dur="5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nodeType="clickEffect" fill="hold">
                      <p:stCondLst>
                        <p:cond delay="indefinite"/>
                      </p:stCondLst>
                      <p:childTnLst>
                        <p:par>
                          <p:cTn id="36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6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9" dur="5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2" dur="500"/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nodeType="clickEffect" fill="hold">
                      <p:stCondLst>
                        <p:cond delay="indefinite"/>
                      </p:stCondLst>
                      <p:childTnLst>
                        <p:par>
                          <p:cTn id="37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7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77" dur="500"/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0" dur="500"/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E5BEAAE7-90F0-4930-A39B-FFC519714D5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2" name="TextShape 2"/>
          <p:cNvSpPr txBox="1"/>
          <p:nvPr/>
        </p:nvSpPr>
        <p:spPr>
          <a:xfrm>
            <a:off x="609480" y="22824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Best Approach to </a:t>
            </a:r>
            <a:br/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Learning Chemistry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143" name="TextShape 3"/>
          <p:cNvSpPr txBox="1"/>
          <p:nvPr/>
        </p:nvSpPr>
        <p:spPr>
          <a:xfrm>
            <a:off x="685800" y="144792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4000"/>
          </a:bodyPr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Learn the vocabulary of chemistry.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Definitions of terms.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How common vocabulary is applied to chemistry.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Memorize important information.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Names, formulas, and charges of polyatomic ions.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Solubility rules.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Learn and practice processes.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Systematic names and formulas.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Dimensional analysis.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4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600" spc="-1" strike="noStrike">
                <a:solidFill>
                  <a:srgbClr val="000000"/>
                </a:solidFill>
                <a:latin typeface="Times New Roman"/>
              </a:rPr>
              <a:t>Do the questions and exercises in the chapter to test your understanding and help you learn the patterns?</a:t>
            </a:r>
            <a:endParaRPr b="0" lang="en-US" sz="26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381" dur="indefinite" restart="never" nodeType="tmRoot">
          <p:childTnLst>
            <p:seq>
              <p:cTn id="382" dur="indefinite" nodeType="mainSeq">
                <p:childTnLst>
                  <p:par>
                    <p:cTn id="383" nodeType="clickEffect" fill="hold">
                      <p:stCondLst>
                        <p:cond delay="indefinite"/>
                      </p:stCondLst>
                      <p:childTnLst>
                        <p:par>
                          <p:cTn id="38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8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87" dur="5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0" dur="500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3" dur="500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nodeType="clickEffect" fill="hold">
                      <p:stCondLst>
                        <p:cond delay="indefinite"/>
                      </p:stCondLst>
                      <p:childTnLst>
                        <p:par>
                          <p:cTn id="39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9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98" dur="500"/>
                                        <p:tgtEl>
                                          <p:spTgt spid="1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1" dur="500"/>
                                        <p:tgtEl>
                                          <p:spTgt spid="1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4" dur="500"/>
                                        <p:tgtEl>
                                          <p:spTgt spid="1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nodeType="clickEffect" fill="hold">
                      <p:stCondLst>
                        <p:cond delay="indefinite"/>
                      </p:stCondLst>
                      <p:childTnLst>
                        <p:par>
                          <p:cTn id="40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0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09" dur="500"/>
                                        <p:tgtEl>
                                          <p:spTgt spid="1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2" dur="500"/>
                                        <p:tgtEl>
                                          <p:spTgt spid="1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15" dur="500"/>
                                        <p:tgtEl>
                                          <p:spTgt spid="1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nodeType="clickEffect" fill="hold">
                      <p:stCondLst>
                        <p:cond delay="indefinite"/>
                      </p:stCondLst>
                      <p:childTnLst>
                        <p:par>
                          <p:cTn id="417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20" dur="500"/>
                                        <p:tgtEl>
                                          <p:spTgt spid="1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AE6BBA14-5026-4FC7-A90A-25AF6A7D3AD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TextShape 2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Structure Determines Properties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59" name="TextShape 3"/>
          <p:cNvSpPr txBox="1"/>
          <p:nvPr/>
        </p:nvSpPr>
        <p:spPr>
          <a:xfrm>
            <a:off x="457200" y="1523520"/>
            <a:ext cx="8153280" cy="2514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Everything is made of tiny particles called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atoms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and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molecules.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Chemists believe that the properties of a substance are determined by the type, amount, and intractions between these pieces.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60" name="Picture 9" descr="01_00-02UN"/>
          <p:cNvPicPr/>
          <p:nvPr/>
        </p:nvPicPr>
        <p:blipFill>
          <a:blip r:embed="rId1"/>
          <a:stretch/>
        </p:blipFill>
        <p:spPr>
          <a:xfrm>
            <a:off x="1143000" y="4038480"/>
            <a:ext cx="2438280" cy="2013120"/>
          </a:xfrm>
          <a:prstGeom prst="rect">
            <a:avLst/>
          </a:prstGeom>
          <a:ln>
            <a:noFill/>
          </a:ln>
        </p:spPr>
      </p:pic>
      <p:pic>
        <p:nvPicPr>
          <p:cNvPr id="61" name="Picture 10" descr="01_00-03UN"/>
          <p:cNvPicPr/>
          <p:nvPr/>
        </p:nvPicPr>
        <p:blipFill>
          <a:blip r:embed="rId2"/>
          <a:stretch/>
        </p:blipFill>
        <p:spPr>
          <a:xfrm>
            <a:off x="5486400" y="3962520"/>
            <a:ext cx="2743200" cy="227484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nodeType="clickEffect" fill="hold">
                      <p:stCondLst>
                        <p:cond delay="indefinite"/>
                      </p:stCondLst>
                      <p:childTnLst>
                        <p:par>
                          <p:cTn id="1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nodeType="clickEffect" fill="hold">
                      <p:stCondLst>
                        <p:cond delay="indefinite"/>
                      </p:stCondLst>
                      <p:childTnLst>
                        <p:par>
                          <p:cTn id="2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4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523A27BC-3306-4567-BD61-7E01AE35979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3" name="TextShape 2"/>
          <p:cNvSpPr txBox="1"/>
          <p:nvPr/>
        </p:nvSpPr>
        <p:spPr>
          <a:xfrm>
            <a:off x="685800" y="609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The Scientific Method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4" name="TextShape 3"/>
          <p:cNvSpPr txBox="1"/>
          <p:nvPr/>
        </p:nvSpPr>
        <p:spPr>
          <a:xfrm>
            <a:off x="685440" y="1981080"/>
            <a:ext cx="7924680" cy="41148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1000"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process for trying to understand nature by observing it and analyzing the way it behaves. Hypothesis are formed and tested through experimentation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Key characteristics of the scientific method include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Observation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, formulation of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Hypotheses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Experimentation</a:t>
            </a: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, and formulation of </a:t>
            </a:r>
            <a:r>
              <a:rPr b="1" lang="en-US" sz="3200" spc="-1" strike="noStrike">
                <a:solidFill>
                  <a:srgbClr val="000000"/>
                </a:solidFill>
                <a:latin typeface="Times New Roman"/>
              </a:rPr>
              <a:t>Laws and Theories.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nodeType="clickEffect" fill="hold">
                      <p:stCondLst>
                        <p:cond delay="indefinite"/>
                      </p:stCondLst>
                      <p:childTnLst>
                        <p:par>
                          <p:cTn id="2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1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nodeType="clickEffect" fill="hold">
                      <p:stCondLst>
                        <p:cond delay="indefinite"/>
                      </p:stCondLst>
                      <p:childTnLst>
                        <p:par>
                          <p:cTn id="3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6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A56EDDF-2437-4810-A9C0-7392FD4BE6DE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685800" y="38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Why Aren’t the Philosophers</a:t>
            </a:r>
            <a:br/>
            <a:r>
              <a:rPr b="0" lang="en-US" sz="3600" spc="-1" strike="noStrike">
                <a:solidFill>
                  <a:srgbClr val="9900ff"/>
                </a:solidFill>
                <a:latin typeface="Times New Roman"/>
              </a:rPr>
              <a:t>Considered Scientists</a:t>
            </a:r>
            <a:endParaRPr b="0" lang="en-US" sz="36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67" name="TextShape 3"/>
          <p:cNvSpPr txBox="1"/>
          <p:nvPr/>
        </p:nvSpPr>
        <p:spPr>
          <a:xfrm>
            <a:off x="304560" y="1523880"/>
            <a:ext cx="4113000" cy="4803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33160" indent="-53316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Philosophers: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Observe nature.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Explain the behavior of nature.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Communicate and debate ideas with other philosophers.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ff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Truth is revealed through logic and debate.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8" name="TextShape 4"/>
          <p:cNvSpPr txBox="1"/>
          <p:nvPr/>
        </p:nvSpPr>
        <p:spPr>
          <a:xfrm>
            <a:off x="4495680" y="1523520"/>
            <a:ext cx="4267440" cy="4800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533160" indent="-533160">
              <a:spcBef>
                <a:spcPts val="697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Scientists: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Observe nature.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Explain the behavior of nature.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Communicate and debate ideas with other scientists.      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533160" indent="-533160">
              <a:spcBef>
                <a:spcPts val="697"/>
              </a:spcBef>
              <a:buClr>
                <a:srgbClr val="ff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ff0000"/>
                </a:solidFill>
                <a:latin typeface="Times New Roman"/>
              </a:rPr>
              <a:t>Truth is revealed through experimentation.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3124080" y="6248520"/>
            <a:ext cx="289584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2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799AEF82-E0F8-4C5E-9570-A44A238AAAA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1" name="TextShape 3"/>
          <p:cNvSpPr txBox="1"/>
          <p:nvPr/>
        </p:nvSpPr>
        <p:spPr>
          <a:xfrm>
            <a:off x="685800" y="252000"/>
            <a:ext cx="7772400" cy="990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Observation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2" name="TextShape 4"/>
          <p:cNvSpPr txBox="1"/>
          <p:nvPr/>
        </p:nvSpPr>
        <p:spPr>
          <a:xfrm>
            <a:off x="228240" y="1481760"/>
            <a:ext cx="6248520" cy="4800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0000"/>
          </a:bodyPr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A way of acquiring information about nature.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information obtained from observation is  known as </a:t>
            </a: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Data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Some observations are simple descriptions about the characteristics or behavior of nature.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The soda pop is a liquid with a brown color and a sweet taste.  Bubbles are seen floating up through it.”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Some observations compare a characteristic to a standard numerical scale.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 “</a:t>
            </a: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A 240-mL serving of soda pop contains 27 g of sugar.”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73" name="Picture 10" descr="01_00CO"/>
          <p:cNvPicPr/>
          <p:nvPr/>
        </p:nvPicPr>
        <p:blipFill>
          <a:blip r:embed="rId1"/>
          <a:stretch/>
        </p:blipFill>
        <p:spPr>
          <a:xfrm>
            <a:off x="6454800" y="1905120"/>
            <a:ext cx="2689200" cy="3581280"/>
          </a:xfrm>
          <a:prstGeom prst="rect">
            <a:avLst/>
          </a:prstGeom>
          <a:ln>
            <a:noFill/>
          </a:ln>
        </p:spPr>
      </p:pic>
    </p:spTree>
  </p:cSld>
  <p:transition>
    <p:fade thruBlk="true"/>
  </p:transition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nodeType="clickEffect" fill="hold">
                      <p:stCondLst>
                        <p:cond delay="indefinite"/>
                      </p:stCondLst>
                      <p:childTnLst>
                        <p:par>
                          <p:cTn id="4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3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nodeType="clickEffect" fill="hold">
                      <p:stCondLst>
                        <p:cond delay="indefinite"/>
                      </p:stCondLst>
                      <p:childTnLst>
                        <p:par>
                          <p:cTn id="4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48" dur="500"/>
                                        <p:tgtEl>
                                          <p:spTgt spid="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nodeType="clickEffect" fill="hold">
                      <p:stCondLst>
                        <p:cond delay="indefinite"/>
                      </p:stCondLst>
                      <p:childTnLst>
                        <p:par>
                          <p:cTn id="50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3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56" dur="500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nodeType="clickEffect" fill="hold">
                      <p:stCondLst>
                        <p:cond delay="indefinite"/>
                      </p:stCondLst>
                      <p:childTnLst>
                        <p:par>
                          <p:cTn id="5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1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64" dur="500"/>
                                        <p:tgtEl>
                                          <p:spTgt spid="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C30D6EF1-CACC-4128-AB9C-AFD331035777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5" name="TextShape 2"/>
          <p:cNvSpPr txBox="1"/>
          <p:nvPr/>
        </p:nvSpPr>
        <p:spPr>
          <a:xfrm>
            <a:off x="685800" y="393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Hypothesis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6" name="TextShape 3"/>
          <p:cNvSpPr txBox="1"/>
          <p:nvPr/>
        </p:nvSpPr>
        <p:spPr>
          <a:xfrm>
            <a:off x="457200" y="1576440"/>
            <a:ext cx="8305920" cy="42670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tentative interpretation or explanation of your observations.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The sweet taste of soda pop is due to the presence of sugar.”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 good hypothesis is one that can be tested to be proven wrong.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Falsifiable.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One test may invalidate your hypothesis.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65" dur="indefinite" restart="never" nodeType="tmRoot">
          <p:childTnLst>
            <p:seq>
              <p:cTn id="66" dur="indefinite" nodeType="mainSeq">
                <p:childTnLst>
                  <p:par>
                    <p:cTn id="67" nodeType="clickEffect" fill="hold">
                      <p:stCondLst>
                        <p:cond delay="indefinite"/>
                      </p:stCondLst>
                      <p:childTnLst>
                        <p:par>
                          <p:cTn id="6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1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4" dur="500"/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nodeType="clickEffect" fill="hold">
                      <p:stCondLst>
                        <p:cond delay="indefinite"/>
                      </p:stCondLst>
                      <p:childTnLst>
                        <p:par>
                          <p:cTn id="76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79" dur="500"/>
                                        <p:tgtEl>
                                          <p:spTgt spid="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2" dur="500"/>
                                        <p:tgtEl>
                                          <p:spTgt spid="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85" dur="500"/>
                                        <p:tgtEl>
                                          <p:spTgt spid="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2C3C10F0-96B7-4819-AB2B-645AC90FDB9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685800" y="2851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Experiments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79" name="TextShape 3"/>
          <p:cNvSpPr txBox="1"/>
          <p:nvPr/>
        </p:nvSpPr>
        <p:spPr>
          <a:xfrm>
            <a:off x="304920" y="1460520"/>
            <a:ext cx="8534160" cy="4419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Tests of hypotheses, laws, or theories.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Can you think of a way to test whether the sweet taste of soda pop is due to the presence of sugar?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Results either validate (confirm) or invalidate (deny) your ideas.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Invalidate = Discard or Modify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lvl="2" marL="1143000" indent="-228600">
              <a:lnSpc>
                <a:spcPct val="90000"/>
              </a:lnSpc>
              <a:spcBef>
                <a:spcPts val="598"/>
              </a:spcBef>
              <a:buClr>
                <a:srgbClr val="000000"/>
              </a:buClr>
              <a:buFont typeface="Wingdings" charset="2"/>
              <a:buChar char=""/>
              <a:tabLst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Times New Roman"/>
              </a:rPr>
              <a:t>Many times experiments invalidate only parts of the hypothesis or theory, in which case the idea is modified.</a:t>
            </a:r>
            <a:endParaRPr b="0" lang="en-US" sz="24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Validate 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≠ Proof your idea will always hold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86" dur="indefinite" restart="never" nodeType="tmRoot">
          <p:childTnLst>
            <p:seq>
              <p:cTn id="87" dur="indefinite" nodeType="mainSeq">
                <p:childTnLst>
                  <p:par>
                    <p:cTn id="88" nodeType="clickEffect" fill="hold">
                      <p:stCondLst>
                        <p:cond delay="indefinite"/>
                      </p:stCondLst>
                      <p:childTnLst>
                        <p:par>
                          <p:cTn id="8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nodeType="clickEffect" fill="hold">
                      <p:stCondLst>
                        <p:cond delay="indefinite"/>
                      </p:stCondLst>
                      <p:childTnLst>
                        <p:par>
                          <p:cTn id="9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95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97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nodeType="clickEffect" fill="hold">
                      <p:stCondLst>
                        <p:cond delay="indefinite"/>
                      </p:stCondLst>
                      <p:childTnLst>
                        <p:par>
                          <p:cTn id="99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2" dur="5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5" dur="5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08" dur="500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1" dur="500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553080" y="6248520"/>
            <a:ext cx="1905120" cy="457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algn="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fld id="{462BD5D6-42B8-4434-A65F-51A8C5D9997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685800" y="20052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4400" spc="-1" strike="noStrike">
                <a:solidFill>
                  <a:srgbClr val="9900ff"/>
                </a:solidFill>
                <a:latin typeface="Times New Roman"/>
              </a:rPr>
              <a:t>Laws</a:t>
            </a:r>
            <a:endParaRPr b="0" lang="en-US" sz="4400" spc="-1" strike="noStrike">
              <a:solidFill>
                <a:srgbClr val="9900ff"/>
              </a:solidFill>
              <a:latin typeface="Times New Roman"/>
            </a:endParaRPr>
          </a:p>
        </p:txBody>
      </p:sp>
      <p:sp>
        <p:nvSpPr>
          <p:cNvPr id="82" name="TextShape 3"/>
          <p:cNvSpPr txBox="1"/>
          <p:nvPr/>
        </p:nvSpPr>
        <p:spPr>
          <a:xfrm>
            <a:off x="380520" y="1447560"/>
            <a:ext cx="8153640" cy="46479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Summary of observations that combines all past observations into one general statement.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Times New Roman"/>
              </a:rPr>
              <a:t>Law of Conservation of Mass—</a:t>
            </a: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 “In a chemical reaction matter is neither created nor destroyed.”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Allows you to predict future observations.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  <a:p>
            <a:pPr lvl="1" marL="742680" indent="-285480">
              <a:spcBef>
                <a:spcPts val="697"/>
              </a:spcBef>
              <a:buClr>
                <a:srgbClr val="000000"/>
              </a:buClr>
              <a:buFont typeface="Wingdings" charset="2"/>
              <a:buChar char="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Times New Roman"/>
              </a:rPr>
              <a:t>So you can test the law with experiments.</a:t>
            </a:r>
            <a:endParaRPr b="0" lang="en-US" sz="2800" spc="-1" strike="noStrike">
              <a:solidFill>
                <a:srgbClr val="000000"/>
              </a:solidFill>
              <a:latin typeface="Times New Roman"/>
            </a:endParaRPr>
          </a:p>
          <a:p>
            <a:pPr marL="342720" indent="-342720">
              <a:spcBef>
                <a:spcPts val="799"/>
              </a:spcBef>
              <a:buClr>
                <a:srgbClr val="000000"/>
              </a:buClr>
              <a:buSzPct val="120000"/>
              <a:buFont typeface="Times New Roman"/>
              <a:buChar char="•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Times New Roman"/>
              </a:rPr>
              <a:t>Unlike state laws, you cannot choose to violate a scientific law.</a:t>
            </a:r>
            <a:endParaRPr b="0" lang="en-US" sz="3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transition>
    <p:fade thruBlk="true"/>
  </p:transition>
  <p:timing>
    <p:tnLst>
      <p:par>
        <p:cTn id="112" dur="indefinite" restart="never" nodeType="tmRoot">
          <p:childTnLst>
            <p:seq>
              <p:cTn id="113" dur="indefinite" nodeType="mainSeq">
                <p:childTnLst>
                  <p:par>
                    <p:cTn id="114" nodeType="clickEffect" fill="hold">
                      <p:stCondLst>
                        <p:cond delay="indefinite"/>
                      </p:stCondLst>
                      <p:childTnLst>
                        <p:par>
                          <p:cTn id="115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18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1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nodeType="clickEffect" fill="hold">
                      <p:stCondLst>
                        <p:cond delay="indefinite"/>
                      </p:stCondLst>
                      <p:childTnLst>
                        <p:par>
                          <p:cTn id="12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6" dur="500"/>
                                        <p:tgtEl>
                                          <p:spTgt spid="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nodeType="with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29" dur="500"/>
                                        <p:tgtEl>
                                          <p:spTgt spid="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nodeType="clickEffect" fill="hold">
                      <p:stCondLst>
                        <p:cond delay="indefinite"/>
                      </p:stCondLst>
                      <p:childTnLst>
                        <p:par>
                          <p:cTn id="131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34" dur="500"/>
                                        <p:tgtEl>
                                          <p:spTgt spid="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2004-09-27T10:53:03Z</dcterms:created>
  <dc:creator>Roy Kennedy</dc:creator>
  <dc:description/>
  <dc:language>en-US</dc:language>
  <cp:lastModifiedBy/>
  <dcterms:modified xsi:type="dcterms:W3CDTF">2022-03-27T14:39:06Z</dcterms:modified>
  <cp:revision>59</cp:revision>
  <dc:subject/>
  <dc:title>Introductory Chemistry, 2nd Edition Nivaldo Tro</dc:title>
</cp:coreProperties>
</file>